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1D6A9E-CDF9-5789-0E3E-8FE5E7F54BAB}" name="Holly Temple" initials="HT" userId="S::hollytemple@rhs.org.uk::99b65bc5-c2b9-4bc4-bf67-d804d3b314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Temple" userId="S::hollytemple@rhs.org.uk::99b65bc5-c2b9-4bc4-bf67-d804d3b31423" providerId="AD" clId="Web-{0E36F60D-6249-1C2F-3B45-847C791538ED}"/>
    <pc:docChg chg="">
      <pc:chgData name="Holly Temple" userId="S::hollytemple@rhs.org.uk::99b65bc5-c2b9-4bc4-bf67-d804d3b31423" providerId="AD" clId="Web-{0E36F60D-6249-1C2F-3B45-847C791538ED}" dt="2024-01-17T15:55:19.580" v="0"/>
      <pc:docMkLst>
        <pc:docMk/>
      </pc:docMkLst>
      <pc:sldChg chg="delCm">
        <pc:chgData name="Holly Temple" userId="S::hollytemple@rhs.org.uk::99b65bc5-c2b9-4bc4-bf67-d804d3b31423" providerId="AD" clId="Web-{0E36F60D-6249-1C2F-3B45-847C791538ED}" dt="2024-01-17T15:55:19.580" v="0"/>
        <pc:sldMkLst>
          <pc:docMk/>
          <pc:sldMk cId="4135718815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olly Temple" userId="S::hollytemple@rhs.org.uk::99b65bc5-c2b9-4bc4-bf67-d804d3b31423" providerId="AD" clId="Web-{0E36F60D-6249-1C2F-3B45-847C791538ED}" dt="2024-01-17T15:55:19.580" v="0"/>
              <pc2:cmMkLst xmlns:pc2="http://schemas.microsoft.com/office/powerpoint/2019/9/main/command">
                <pc:docMk/>
                <pc:sldMk cId="4135718815" sldId="269"/>
                <pc2:cmMk id="{937B78FE-C01F-4BCD-B883-CE6BD183E172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3EDD7F-0B82-C51C-3680-61632F98B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5A99B-290C-EB84-C143-9283C7BB8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156" y="1773717"/>
            <a:ext cx="74696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D4BE8-E740-1072-E5EC-BB8335469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8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4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886F-72A9-F985-A201-4F223466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0194-04A1-8324-387B-160EABD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678488"/>
            <a:ext cx="5386192" cy="4498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78D2C-E60A-656E-D55F-224A2F07F8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5228" y="1678488"/>
            <a:ext cx="5386192" cy="4498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8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5544855" cy="4498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538619"/>
            <a:ext cx="5468655" cy="565104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2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145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D4B798D-A4C8-D8D8-3420-B6DC2A443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3316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F15EE19-55FC-39EF-3F24-108345EB3E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487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71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CAB82-8783-3F60-4083-CDDFBE47B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5544855" cy="4498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91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729701-92B3-B0AD-8D57-6E6565BCFEF6}"/>
              </a:ext>
            </a:extLst>
          </p:cNvPr>
          <p:cNvSpPr/>
          <p:nvPr userDrawn="1"/>
        </p:nvSpPr>
        <p:spPr>
          <a:xfrm>
            <a:off x="431515" y="5681609"/>
            <a:ext cx="2393878" cy="8733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C5DEA-D3EA-5A50-9024-BCC4E2D0D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6247"/>
            <a:ext cx="8549640" cy="48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5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2CA22-8BEC-0CCA-46EF-F249048D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10802655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DA45D-5174-0B71-323D-EA88C484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145" y="1678488"/>
            <a:ext cx="10802655" cy="4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DDE6F-DA63-66D6-A2FB-5F23F8C8E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7192" y="5611880"/>
            <a:ext cx="2578248" cy="1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2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3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Work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hs.org.uk/plant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choolgardening.rhs.org.uk/Resources/Activity/Soil-texture-test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66F2-5C6F-1EAF-0CDC-21E37127F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Work Sans"/>
              </a:rPr>
              <a:t>How to use the RHS 'Find a plant' tool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506D-DD73-6B2E-8ACC-4062D01A11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Work Sans"/>
              </a:rPr>
              <a:t>A step-by-step guide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6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BBF74-993C-C7D8-045B-244D9D45B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3F05-368C-7AEC-3417-E5CC9F7F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36" y="429034"/>
            <a:ext cx="5544855" cy="824848"/>
          </a:xfrm>
        </p:spPr>
        <p:txBody>
          <a:bodyPr>
            <a:normAutofit/>
          </a:bodyPr>
          <a:lstStyle/>
          <a:p>
            <a:r>
              <a:rPr lang="en-US" dirty="0">
                <a:latin typeface="Work Sans"/>
              </a:rPr>
              <a:t>Plant characteristics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EFDD-D161-DC98-931C-1BD7FBD5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05" y="1379116"/>
            <a:ext cx="5927880" cy="4099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11. If you know what sort of plant you are looking for, use the </a:t>
            </a:r>
            <a:r>
              <a:rPr lang="en-US" b="1">
                <a:latin typeface="Work Sans"/>
              </a:rPr>
              <a:t>Plant type</a:t>
            </a:r>
            <a:r>
              <a:rPr lang="en-US">
                <a:latin typeface="Work Sans"/>
              </a:rPr>
              <a:t> drop-down menu to select it e.g. ferns, grasses, herbs, shrubs, trees.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12. Finally, click </a:t>
            </a:r>
            <a:r>
              <a:rPr lang="en-US" b="1">
                <a:latin typeface="Work Sans"/>
              </a:rPr>
              <a:t>Find a plant</a:t>
            </a:r>
            <a:r>
              <a:rPr lang="en-US">
                <a:latin typeface="Work Sans"/>
              </a:rPr>
              <a:t> to see your results!</a:t>
            </a:r>
          </a:p>
        </p:txBody>
      </p:sp>
      <p:pic>
        <p:nvPicPr>
          <p:cNvPr id="12" name="Content Placeholder 11" descr="Screenshot 2024-01-05 at 10.03.20.png">
            <a:extLst>
              <a:ext uri="{FF2B5EF4-FFF2-40B4-BE49-F238E27FC236}">
                <a16:creationId xmlns:a16="http://schemas.microsoft.com/office/drawing/2014/main" id="{A69EDD41-FBBD-8BB2-C8E9-22EE2AF90A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57257" y="2649173"/>
            <a:ext cx="5468938" cy="216970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4F2725-1234-0D3B-9A2D-372F47B6CDC5}"/>
              </a:ext>
            </a:extLst>
          </p:cNvPr>
          <p:cNvSpPr/>
          <p:nvPr/>
        </p:nvSpPr>
        <p:spPr>
          <a:xfrm>
            <a:off x="6152704" y="2824208"/>
            <a:ext cx="509602" cy="5027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11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2AE660-E2C7-8644-1520-182C1E388B06}"/>
              </a:ext>
            </a:extLst>
          </p:cNvPr>
          <p:cNvSpPr/>
          <p:nvPr/>
        </p:nvSpPr>
        <p:spPr>
          <a:xfrm>
            <a:off x="10278389" y="5523865"/>
            <a:ext cx="509602" cy="5027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12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5CEE877-E248-D2F7-C7DC-60BD3870B618}"/>
              </a:ext>
            </a:extLst>
          </p:cNvPr>
          <p:cNvSpPr/>
          <p:nvPr/>
        </p:nvSpPr>
        <p:spPr>
          <a:xfrm rot="15300000">
            <a:off x="9968403" y="4823891"/>
            <a:ext cx="779720" cy="43416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A84DD1-3423-FC9F-8CE9-8C04B0EB81F0}"/>
              </a:ext>
            </a:extLst>
          </p:cNvPr>
          <p:cNvSpPr txBox="1">
            <a:spLocks/>
          </p:cNvSpPr>
          <p:nvPr/>
        </p:nvSpPr>
        <p:spPr>
          <a:xfrm>
            <a:off x="560004" y="4808122"/>
            <a:ext cx="5535995" cy="845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i="1" dirty="0" smtClean="0"/>
              <a:t>Warm up: Select annual and biennial plant types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65174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C4197-CBD2-6CA8-07EE-D8215E219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FDAA-3A65-1D8B-78C3-4A180DA3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9" y="659040"/>
            <a:ext cx="5544855" cy="824848"/>
          </a:xfrm>
        </p:spPr>
        <p:txBody>
          <a:bodyPr>
            <a:normAutofit/>
          </a:bodyPr>
          <a:lstStyle/>
          <a:p>
            <a:r>
              <a:rPr lang="en-US">
                <a:latin typeface="Work Sans"/>
              </a:rPr>
              <a:t>Viewing your results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C919-DA02-3F1A-9CCE-2C384472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9" y="1522037"/>
            <a:ext cx="5459795" cy="4099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Work Sans"/>
              </a:rPr>
              <a:t>You will then see results of plants that match your selected criteria.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Work San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Work Sans"/>
              </a:rPr>
              <a:t>The image on the right shows </a:t>
            </a:r>
            <a:r>
              <a:rPr lang="en-US" dirty="0" smtClean="0">
                <a:latin typeface="Work Sans"/>
              </a:rPr>
              <a:t>plant results from following the warm-up prompts. Did you end up with the same results?</a:t>
            </a:r>
            <a:endParaRPr lang="en-US" dirty="0">
              <a:latin typeface="Work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307"/>
          <a:stretch/>
        </p:blipFill>
        <p:spPr>
          <a:xfrm>
            <a:off x="6152834" y="1483889"/>
            <a:ext cx="5660423" cy="318643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CBC919-DA02-3F1A-9CCE-2C384472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834" y="4879753"/>
            <a:ext cx="5459795" cy="16881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latin typeface="Work Sans"/>
              </a:rPr>
              <a:t>These results display 4 plants that are best suited for a </a:t>
            </a:r>
            <a:r>
              <a:rPr lang="en-US" sz="1800" u="sng" dirty="0" smtClean="0">
                <a:latin typeface="Work Sans"/>
              </a:rPr>
              <a:t>south-facing</a:t>
            </a:r>
            <a:r>
              <a:rPr lang="en-US" sz="1800" dirty="0" smtClean="0">
                <a:latin typeface="Work Sans"/>
              </a:rPr>
              <a:t>, </a:t>
            </a:r>
            <a:r>
              <a:rPr lang="en-US" sz="1800" u="sng" dirty="0" smtClean="0">
                <a:latin typeface="Work Sans"/>
              </a:rPr>
              <a:t>exposed</a:t>
            </a:r>
            <a:r>
              <a:rPr lang="en-US" sz="1800" dirty="0" smtClean="0">
                <a:latin typeface="Work Sans"/>
              </a:rPr>
              <a:t> </a:t>
            </a:r>
            <a:r>
              <a:rPr lang="en-US" sz="1800" u="sng" dirty="0" smtClean="0">
                <a:latin typeface="Work Sans"/>
              </a:rPr>
              <a:t>flower bed</a:t>
            </a:r>
            <a:r>
              <a:rPr lang="en-US" sz="1800" dirty="0" smtClean="0">
                <a:latin typeface="Work Sans"/>
              </a:rPr>
              <a:t> in </a:t>
            </a:r>
            <a:r>
              <a:rPr lang="en-US" sz="1800" u="sng" dirty="0" smtClean="0">
                <a:latin typeface="Work Sans"/>
              </a:rPr>
              <a:t>ful</a:t>
            </a:r>
            <a:r>
              <a:rPr lang="en-US" sz="1800" u="sng" dirty="0" smtClean="0">
                <a:latin typeface="Work Sans"/>
              </a:rPr>
              <a:t>l sun</a:t>
            </a:r>
            <a:r>
              <a:rPr lang="en-US" sz="1800" dirty="0" smtClean="0">
                <a:latin typeface="Work Sans"/>
              </a:rPr>
              <a:t>, with </a:t>
            </a:r>
            <a:r>
              <a:rPr lang="en-US" sz="1800" u="sng" dirty="0" smtClean="0">
                <a:latin typeface="Work Sans"/>
              </a:rPr>
              <a:t>loamy</a:t>
            </a:r>
            <a:r>
              <a:rPr lang="en-US" sz="1800" dirty="0" smtClean="0">
                <a:latin typeface="Work Sans"/>
              </a:rPr>
              <a:t>, </a:t>
            </a:r>
            <a:r>
              <a:rPr lang="en-US" sz="1800" u="sng" dirty="0" smtClean="0">
                <a:latin typeface="Work Sans"/>
              </a:rPr>
              <a:t>moist but well-drained</a:t>
            </a:r>
            <a:r>
              <a:rPr lang="en-US" sz="1800" dirty="0" smtClean="0">
                <a:latin typeface="Work Sans"/>
              </a:rPr>
              <a:t> soil. The plants are </a:t>
            </a:r>
            <a:r>
              <a:rPr lang="en-US" sz="1800" u="sng" dirty="0" smtClean="0">
                <a:latin typeface="Work Sans"/>
              </a:rPr>
              <a:t>annual or biennial</a:t>
            </a:r>
            <a:r>
              <a:rPr lang="en-US" sz="1800" dirty="0" smtClean="0">
                <a:latin typeface="Work Sans"/>
              </a:rPr>
              <a:t> with </a:t>
            </a:r>
            <a:r>
              <a:rPr lang="en-US" sz="1800" u="sng" dirty="0" smtClean="0">
                <a:latin typeface="Work Sans"/>
              </a:rPr>
              <a:t>purple or yellow flowers</a:t>
            </a:r>
            <a:r>
              <a:rPr lang="en-US" sz="1800" dirty="0" smtClean="0">
                <a:latin typeface="Work Sans"/>
              </a:rPr>
              <a:t> and can grow to a height of </a:t>
            </a:r>
            <a:r>
              <a:rPr lang="en-US" sz="1800" u="sng" dirty="0" smtClean="0">
                <a:latin typeface="Work Sans"/>
              </a:rPr>
              <a:t>0.5-1 </a:t>
            </a:r>
            <a:r>
              <a:rPr lang="en-US" sz="1800" u="sng" dirty="0" err="1" smtClean="0">
                <a:latin typeface="Work Sans"/>
              </a:rPr>
              <a:t>metre</a:t>
            </a:r>
            <a:r>
              <a:rPr lang="en-US" sz="1800" dirty="0">
                <a:latin typeface="Work Sans"/>
              </a:rPr>
              <a:t>.</a:t>
            </a:r>
            <a:endParaRPr lang="en-US" sz="1800" dirty="0"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414838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29C2A-B789-0899-8C6B-948F9E8F3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205B-1F71-BAA5-68FD-E31832A8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9" y="659040"/>
            <a:ext cx="5544855" cy="824848"/>
          </a:xfrm>
        </p:spPr>
        <p:txBody>
          <a:bodyPr>
            <a:normAutofit/>
          </a:bodyPr>
          <a:lstStyle/>
          <a:p>
            <a:r>
              <a:rPr lang="en-US">
                <a:latin typeface="Work Sans"/>
              </a:rPr>
              <a:t>Viewing your results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2F65B-5F08-098A-50CE-C32579885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9" y="1522037"/>
            <a:ext cx="5459795" cy="4099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Work Sans"/>
              </a:rPr>
              <a:t>Clicking on a plant will then show you more information about it, including its size, growing conditions, and months it will have flowers and/or fruit. 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Work Sans"/>
              </a:rPr>
              <a:t>Try out this tool to find plants suitable for your Nature Park!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5"/>
          <a:stretch/>
        </p:blipFill>
        <p:spPr>
          <a:xfrm>
            <a:off x="6388588" y="221777"/>
            <a:ext cx="5062985" cy="64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1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9ACF-98D5-EBA6-AF76-06D2DBBF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36" y="1127126"/>
            <a:ext cx="5544855" cy="824848"/>
          </a:xfrm>
        </p:spPr>
        <p:txBody>
          <a:bodyPr>
            <a:normAutofit fontScale="90000"/>
          </a:bodyPr>
          <a:lstStyle/>
          <a:p>
            <a:pPr marL="514350" indent="-514350">
              <a:buAutoNum type="arabicPeriod"/>
            </a:pPr>
            <a:r>
              <a:rPr lang="en-US">
                <a:latin typeface="Work Sans"/>
              </a:rPr>
              <a:t>On a web browser, go to </a:t>
            </a:r>
            <a:r>
              <a:rPr lang="en-US">
                <a:latin typeface="Work Sans"/>
                <a:hlinkClick r:id="rId2"/>
              </a:rPr>
              <a:t>www.rhs.org.uk/plants</a:t>
            </a:r>
            <a:r>
              <a:rPr lang="en-US">
                <a:latin typeface="Work Sans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561D-F4B3-4D17-9358-E17B37AE6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05" y="2077208"/>
            <a:ext cx="5535995" cy="4099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The page will look something like this. 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To use the search tool, click on the </a:t>
            </a:r>
            <a:r>
              <a:rPr lang="en-US" b="1">
                <a:latin typeface="Work Sans"/>
              </a:rPr>
              <a:t>Find a plant</a:t>
            </a:r>
            <a:r>
              <a:rPr lang="en-US">
                <a:latin typeface="Work Sans"/>
              </a:rPr>
              <a:t> button, or </a:t>
            </a:r>
            <a:r>
              <a:rPr lang="en-US" b="1">
                <a:latin typeface="Work Sans"/>
              </a:rPr>
              <a:t>Try an advanced search</a:t>
            </a:r>
            <a:r>
              <a:rPr lang="en-US">
                <a:latin typeface="Work Sans"/>
              </a:rPr>
              <a:t>.</a:t>
            </a:r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DFCD36ED-11F3-7D18-5D9D-D735749A35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r="83" b="5030"/>
          <a:stretch/>
        </p:blipFill>
        <p:spPr>
          <a:xfrm>
            <a:off x="6294972" y="627172"/>
            <a:ext cx="5352665" cy="5601873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79B7B98-8CB1-E2C4-A3E1-C7F19AC66D03}"/>
              </a:ext>
            </a:extLst>
          </p:cNvPr>
          <p:cNvSpPr/>
          <p:nvPr/>
        </p:nvSpPr>
        <p:spPr>
          <a:xfrm rot="2880000">
            <a:off x="6016256" y="3375838"/>
            <a:ext cx="779720" cy="4341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875A268-6EF3-BACA-788B-D3ECADAC6BCA}"/>
              </a:ext>
            </a:extLst>
          </p:cNvPr>
          <p:cNvSpPr/>
          <p:nvPr/>
        </p:nvSpPr>
        <p:spPr>
          <a:xfrm rot="8460000">
            <a:off x="8085174" y="1993605"/>
            <a:ext cx="779720" cy="4341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6616E-C286-8107-F87E-A4C0542A764C}"/>
              </a:ext>
            </a:extLst>
          </p:cNvPr>
          <p:cNvSpPr/>
          <p:nvPr/>
        </p:nvSpPr>
        <p:spPr>
          <a:xfrm>
            <a:off x="6512442" y="2410045"/>
            <a:ext cx="1710069" cy="1417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BE1E9A-5FA6-B208-0876-1B6BFF2FB75B}"/>
              </a:ext>
            </a:extLst>
          </p:cNvPr>
          <p:cNvSpPr/>
          <p:nvPr/>
        </p:nvSpPr>
        <p:spPr>
          <a:xfrm>
            <a:off x="6512442" y="2932812"/>
            <a:ext cx="1524000" cy="15594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0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405BC-0D30-9B21-1916-684967D2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87BF-032C-04D7-3BB1-00B024D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36" y="952955"/>
            <a:ext cx="5544855" cy="82484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Work Sans"/>
              </a:rPr>
              <a:t>2.  The ‘Find a plant’ page looks like this: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8D3E5-3D9F-D358-5601-BFE7B15D1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05" y="2066322"/>
            <a:ext cx="5535995" cy="4099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Work Sans"/>
              </a:rPr>
              <a:t>This form gives you lots of options to select what plants you are looking for. 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Work Sans"/>
              </a:rPr>
              <a:t>You don’t have to use all of them, but the more information you know about your space, the better!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Work Sans"/>
              </a:rPr>
              <a:t>The following pages will guide you through the key areas to help your search.</a:t>
            </a:r>
            <a:endParaRPr lang="en-US" dirty="0"/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092BDA79-8EF0-5DB1-E245-41ABF3BB5C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290" r="-108" b="-194"/>
          <a:stretch/>
        </p:blipFill>
        <p:spPr>
          <a:xfrm>
            <a:off x="6294972" y="465536"/>
            <a:ext cx="5358440" cy="5957732"/>
          </a:xfrm>
        </p:spPr>
      </p:pic>
    </p:spTree>
    <p:extLst>
      <p:ext uri="{BB962C8B-B14F-4D97-AF65-F5344CB8AC3E}">
        <p14:creationId xmlns:p14="http://schemas.microsoft.com/office/powerpoint/2010/main" val="153509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0D0EF-FDA9-8CC4-3832-7035630A2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6CC2-182A-C025-4A37-6D0DC4A2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36" y="478194"/>
            <a:ext cx="5544855" cy="824848"/>
          </a:xfrm>
        </p:spPr>
        <p:txBody>
          <a:bodyPr>
            <a:normAutofit/>
          </a:bodyPr>
          <a:lstStyle/>
          <a:p>
            <a:r>
              <a:rPr lang="en-US" dirty="0"/>
              <a:t>Sunlight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4DD1-3423-FC9F-8CE9-8C04B0EB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05" y="1428277"/>
            <a:ext cx="5535995" cy="3301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>
                <a:latin typeface="Work Sans"/>
              </a:rPr>
              <a:t>Is the area you are looking to plant in full sun, partial shade or full shade? </a:t>
            </a:r>
            <a:endParaRPr lang="en-US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 smtClean="0">
                <a:latin typeface="Work Sans"/>
              </a:rPr>
              <a:t>Aspect</a:t>
            </a:r>
            <a:r>
              <a:rPr lang="en-US" dirty="0">
                <a:latin typeface="Work Sans"/>
              </a:rPr>
              <a:t>: What way does it face? (North, East, South or West – this affects the amount of sunlight and warmth your space gets</a:t>
            </a:r>
            <a:r>
              <a:rPr lang="en-US" dirty="0" smtClean="0">
                <a:latin typeface="Work Sans"/>
              </a:rPr>
              <a:t>)</a:t>
            </a:r>
            <a:endParaRPr lang="en-US" dirty="0"/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A47CEF2B-4212-7F29-A21D-A1926FD146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290" r="-108" b="-194"/>
          <a:stretch/>
        </p:blipFill>
        <p:spPr>
          <a:xfrm>
            <a:off x="6294972" y="465536"/>
            <a:ext cx="5358440" cy="5957732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DE06F24-05EE-1B75-51C6-2C62E8D1436A}"/>
              </a:ext>
            </a:extLst>
          </p:cNvPr>
          <p:cNvSpPr/>
          <p:nvPr/>
        </p:nvSpPr>
        <p:spPr>
          <a:xfrm>
            <a:off x="6220046" y="3260650"/>
            <a:ext cx="389860" cy="372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1</a:t>
            </a:r>
            <a:endParaRPr lang="en-US" sz="1200" b="1">
              <a:latin typeface="Work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C3CC3C-5283-26E2-C9A4-9AF34101CC88}"/>
              </a:ext>
            </a:extLst>
          </p:cNvPr>
          <p:cNvSpPr/>
          <p:nvPr/>
        </p:nvSpPr>
        <p:spPr>
          <a:xfrm>
            <a:off x="10499650" y="3384696"/>
            <a:ext cx="389860" cy="372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A84DD1-3423-FC9F-8CE9-8C04B0EB81F0}"/>
              </a:ext>
            </a:extLst>
          </p:cNvPr>
          <p:cNvSpPr txBox="1">
            <a:spLocks/>
          </p:cNvSpPr>
          <p:nvPr/>
        </p:nvSpPr>
        <p:spPr>
          <a:xfrm>
            <a:off x="560004" y="4808122"/>
            <a:ext cx="5535995" cy="845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i="1" dirty="0" smtClean="0"/>
              <a:t>Warm up: Try selecting a sunny, south-facing garden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4633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5AE12-DF57-64E4-E44B-3EEDA4B5D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5A85-D2F3-1357-C508-D151D4CB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36" y="488025"/>
            <a:ext cx="5544855" cy="824848"/>
          </a:xfrm>
        </p:spPr>
        <p:txBody>
          <a:bodyPr>
            <a:normAutofit/>
          </a:bodyPr>
          <a:lstStyle/>
          <a:p>
            <a:r>
              <a:rPr lang="en-US" dirty="0">
                <a:latin typeface="Work Sans"/>
              </a:rPr>
              <a:t>Soil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CC338-33CB-B012-8AD7-A2FC6907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05" y="1438107"/>
            <a:ext cx="5535995" cy="4099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Work Sans"/>
              </a:rPr>
              <a:t>3. What texture is your soil? Try doing a </a:t>
            </a:r>
            <a:r>
              <a:rPr lang="en-US" b="1" dirty="0">
                <a:latin typeface="Work Sans"/>
                <a:hlinkClick r:id="rId2"/>
              </a:rPr>
              <a:t>soil texture test</a:t>
            </a:r>
            <a:r>
              <a:rPr lang="en-US" dirty="0">
                <a:latin typeface="Work Sans"/>
              </a:rPr>
              <a:t> to find out</a:t>
            </a:r>
            <a:r>
              <a:rPr lang="en-US" dirty="0" smtClean="0">
                <a:latin typeface="Work Sans"/>
              </a:rPr>
              <a:t>!</a:t>
            </a:r>
            <a:endParaRPr lang="en-US" dirty="0">
              <a:latin typeface="Work San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Work Sans"/>
              </a:rPr>
              <a:t>4. </a:t>
            </a:r>
            <a:r>
              <a:rPr lang="en-US" b="1" dirty="0">
                <a:latin typeface="Work Sans"/>
              </a:rPr>
              <a:t>Moisture</a:t>
            </a:r>
            <a:r>
              <a:rPr lang="en-US" dirty="0">
                <a:latin typeface="Work Sans"/>
              </a:rPr>
              <a:t>: How well does the soil drain? Is it often wet and boggy after rain (poorly-drained)? Does water drain away quickly (well-drained)?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713D2316-8102-A02D-BEA9-056EFE6671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290" r="-108" b="-194"/>
          <a:stretch/>
        </p:blipFill>
        <p:spPr>
          <a:xfrm>
            <a:off x="6294972" y="465536"/>
            <a:ext cx="5358440" cy="5957732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C53204-AEA8-B364-5452-37829A6B9D9A}"/>
              </a:ext>
            </a:extLst>
          </p:cNvPr>
          <p:cNvSpPr/>
          <p:nvPr/>
        </p:nvSpPr>
        <p:spPr>
          <a:xfrm>
            <a:off x="6228906" y="4598580"/>
            <a:ext cx="389860" cy="372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3</a:t>
            </a:r>
            <a:endParaRPr lang="en-US" sz="1200" b="1">
              <a:latin typeface="Work Sa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EC99D-535B-5E91-05B0-DBBC0D757619}"/>
              </a:ext>
            </a:extLst>
          </p:cNvPr>
          <p:cNvSpPr/>
          <p:nvPr/>
        </p:nvSpPr>
        <p:spPr>
          <a:xfrm>
            <a:off x="6264348" y="5706138"/>
            <a:ext cx="389860" cy="372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4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A84DD1-3423-FC9F-8CE9-8C04B0EB81F0}"/>
              </a:ext>
            </a:extLst>
          </p:cNvPr>
          <p:cNvSpPr txBox="1">
            <a:spLocks/>
          </p:cNvSpPr>
          <p:nvPr/>
        </p:nvSpPr>
        <p:spPr>
          <a:xfrm>
            <a:off x="560004" y="4808122"/>
            <a:ext cx="5535995" cy="845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i="1" dirty="0" smtClean="0"/>
              <a:t>Warm up: Select loamy soil, that is moist but well-drained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09484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CD930-EEBE-0CB2-5AEA-88418E3FA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91DC-2307-B8E7-73BC-DA96CFC8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36" y="743666"/>
            <a:ext cx="5544855" cy="824848"/>
          </a:xfrm>
        </p:spPr>
        <p:txBody>
          <a:bodyPr>
            <a:normAutofit/>
          </a:bodyPr>
          <a:lstStyle/>
          <a:p>
            <a:r>
              <a:rPr lang="en-US" dirty="0">
                <a:latin typeface="Work Sans"/>
              </a:rPr>
              <a:t>Planting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E52A-3CE9-F222-E2D5-DF3CC5C11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05" y="1693748"/>
            <a:ext cx="5535995" cy="4099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5. If you know what sort of planted area you'd like to create, you can select it in the </a:t>
            </a:r>
            <a:r>
              <a:rPr lang="en-US" b="1">
                <a:latin typeface="Work Sans"/>
              </a:rPr>
              <a:t>Planting types</a:t>
            </a:r>
            <a:r>
              <a:rPr lang="en-US">
                <a:latin typeface="Work Sans"/>
              </a:rPr>
              <a:t> drop-down menu.</a:t>
            </a: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e.g. climbers for a green wall, hedges, plants for containers, fruit plants, or flower beds.</a:t>
            </a:r>
            <a:endParaRPr lang="en-US"/>
          </a:p>
        </p:txBody>
      </p:sp>
      <p:pic>
        <p:nvPicPr>
          <p:cNvPr id="5" name="Content Placeholder 4" descr="Screenshot 2024-01-05 at 11.11.06.png">
            <a:extLst>
              <a:ext uri="{FF2B5EF4-FFF2-40B4-BE49-F238E27FC236}">
                <a16:creationId xmlns:a16="http://schemas.microsoft.com/office/drawing/2014/main" id="{AACDA296-5033-B60D-B6CB-46276CF634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-435" t="-5263" r="-435" b="-512"/>
          <a:stretch/>
        </p:blipFill>
        <p:spPr>
          <a:xfrm>
            <a:off x="8712716" y="1716365"/>
            <a:ext cx="2852546" cy="4915344"/>
          </a:xfrm>
        </p:spPr>
      </p:pic>
      <p:pic>
        <p:nvPicPr>
          <p:cNvPr id="7" name="Picture 6" descr="Screenshot 2024-01-05 at 10.03.07.png">
            <a:extLst>
              <a:ext uri="{FF2B5EF4-FFF2-40B4-BE49-F238E27FC236}">
                <a16:creationId xmlns:a16="http://schemas.microsoft.com/office/drawing/2014/main" id="{34CFDD8A-3828-4E64-001A-2919DB5C8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" r="260" b="83488"/>
          <a:stretch/>
        </p:blipFill>
        <p:spPr>
          <a:xfrm>
            <a:off x="6053581" y="774221"/>
            <a:ext cx="5510221" cy="10191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F69332-E22D-9066-0AB8-06BC53E92243}"/>
              </a:ext>
            </a:extLst>
          </p:cNvPr>
          <p:cNvSpPr/>
          <p:nvPr/>
        </p:nvSpPr>
        <p:spPr>
          <a:xfrm>
            <a:off x="8808820" y="843008"/>
            <a:ext cx="389860" cy="372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5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8DA1FB0-599A-4656-F393-54504B69F29A}"/>
              </a:ext>
            </a:extLst>
          </p:cNvPr>
          <p:cNvSpPr/>
          <p:nvPr/>
        </p:nvSpPr>
        <p:spPr>
          <a:xfrm rot="3840000">
            <a:off x="8052517" y="1688805"/>
            <a:ext cx="779720" cy="43416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A84DD1-3423-FC9F-8CE9-8C04B0EB81F0}"/>
              </a:ext>
            </a:extLst>
          </p:cNvPr>
          <p:cNvSpPr txBox="1">
            <a:spLocks/>
          </p:cNvSpPr>
          <p:nvPr/>
        </p:nvSpPr>
        <p:spPr>
          <a:xfrm>
            <a:off x="560004" y="4808122"/>
            <a:ext cx="5535995" cy="845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i="1" dirty="0" smtClean="0"/>
              <a:t>Warm up: Select the planting type for flower borders and beds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49145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D849A-33F7-EBFE-658B-0AB7848A4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1369-E57C-0B40-0F6A-EAA5D7E1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36" y="1127126"/>
            <a:ext cx="5544855" cy="824848"/>
          </a:xfrm>
        </p:spPr>
        <p:txBody>
          <a:bodyPr>
            <a:normAutofit/>
          </a:bodyPr>
          <a:lstStyle/>
          <a:p>
            <a:r>
              <a:rPr lang="en-US">
                <a:latin typeface="Work Sans"/>
              </a:rPr>
              <a:t>Weather exposure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D304B-1B30-C68E-42F3-644E46F41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05" y="2077208"/>
            <a:ext cx="5535995" cy="4099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6. Is your space sheltered from the wind and rain, or open and exposed? If you know this, you can select 'Exposed' or 'Sheltered' from the </a:t>
            </a:r>
            <a:r>
              <a:rPr lang="en-US" b="1">
                <a:latin typeface="Work Sans"/>
              </a:rPr>
              <a:t>Weather exposure</a:t>
            </a:r>
            <a:r>
              <a:rPr lang="en-US">
                <a:latin typeface="Work Sans"/>
              </a:rPr>
              <a:t> drop-down menu.</a:t>
            </a:r>
            <a:endParaRPr lang="en-US"/>
          </a:p>
        </p:txBody>
      </p:sp>
      <p:pic>
        <p:nvPicPr>
          <p:cNvPr id="7" name="Picture 6" descr="Screenshot 2024-01-05 at 10.03.07.png">
            <a:extLst>
              <a:ext uri="{FF2B5EF4-FFF2-40B4-BE49-F238E27FC236}">
                <a16:creationId xmlns:a16="http://schemas.microsoft.com/office/drawing/2014/main" id="{E8CC2801-B0CE-E62B-6176-38C005ED7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" r="260" b="83488"/>
          <a:stretch/>
        </p:blipFill>
        <p:spPr>
          <a:xfrm>
            <a:off x="6053581" y="1873678"/>
            <a:ext cx="5510221" cy="10191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E46977-DDC3-344E-645F-3EA13665AC59}"/>
              </a:ext>
            </a:extLst>
          </p:cNvPr>
          <p:cNvSpPr/>
          <p:nvPr/>
        </p:nvSpPr>
        <p:spPr>
          <a:xfrm>
            <a:off x="10583191" y="1942465"/>
            <a:ext cx="389860" cy="372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6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F678410-F9E6-5806-885A-D07AB6C2CF5F}"/>
              </a:ext>
            </a:extLst>
          </p:cNvPr>
          <p:cNvSpPr/>
          <p:nvPr/>
        </p:nvSpPr>
        <p:spPr>
          <a:xfrm rot="6780000">
            <a:off x="10229660" y="2755605"/>
            <a:ext cx="779720" cy="43416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Screenshot 2024-01-05 at 11.11.12.png">
            <a:extLst>
              <a:ext uri="{FF2B5EF4-FFF2-40B4-BE49-F238E27FC236}">
                <a16:creationId xmlns:a16="http://schemas.microsoft.com/office/drawing/2014/main" id="{0722FEB8-B6EA-3B0C-4D76-1E6B21873C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993084" y="3401057"/>
            <a:ext cx="3568883" cy="1841595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A84DD1-3423-FC9F-8CE9-8C04B0EB81F0}"/>
              </a:ext>
            </a:extLst>
          </p:cNvPr>
          <p:cNvSpPr txBox="1">
            <a:spLocks/>
          </p:cNvSpPr>
          <p:nvPr/>
        </p:nvSpPr>
        <p:spPr>
          <a:xfrm>
            <a:off x="560004" y="4808122"/>
            <a:ext cx="5535995" cy="845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i="1" dirty="0" smtClean="0"/>
              <a:t>Warm up: Select ‘exposed’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69945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4E960-23E7-8D66-28FE-21F200CC1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shot 2024-01-05 at 10.03.07.png">
            <a:extLst>
              <a:ext uri="{FF2B5EF4-FFF2-40B4-BE49-F238E27FC236}">
                <a16:creationId xmlns:a16="http://schemas.microsoft.com/office/drawing/2014/main" id="{871D12D1-53B7-117C-4414-3EB5EAA558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16185" b="30972"/>
          <a:stretch/>
        </p:blipFill>
        <p:spPr>
          <a:xfrm>
            <a:off x="6440396" y="2018620"/>
            <a:ext cx="5063173" cy="298642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5AD2F-FF69-6599-A36F-560F013A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36" y="429034"/>
            <a:ext cx="5544855" cy="82484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Work Sans"/>
              </a:rPr>
              <a:t>Colour</a:t>
            </a:r>
            <a:r>
              <a:rPr lang="en-US" dirty="0">
                <a:latin typeface="Work Sans"/>
              </a:rPr>
              <a:t> and season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BCDB-09C4-7600-38E0-3CC2CB8C1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05" y="1379116"/>
            <a:ext cx="5535995" cy="4099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Work Sans"/>
              </a:rPr>
              <a:t>7. If you have </a:t>
            </a:r>
            <a:r>
              <a:rPr lang="en-US" dirty="0" err="1">
                <a:latin typeface="Work Sans"/>
              </a:rPr>
              <a:t>colours</a:t>
            </a:r>
            <a:r>
              <a:rPr lang="en-US" dirty="0">
                <a:latin typeface="Work Sans"/>
              </a:rPr>
              <a:t> in mind, or a season when you'd like the plants to be at their best, you can use these menus...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Work Sans"/>
              </a:rPr>
              <a:t>But remember, </a:t>
            </a:r>
            <a:r>
              <a:rPr lang="en-US" b="1" dirty="0">
                <a:latin typeface="Work Sans"/>
              </a:rPr>
              <a:t>the most important thing is that the plants are helpful to wildlife and supporting nature</a:t>
            </a:r>
            <a:r>
              <a:rPr lang="en-US" dirty="0">
                <a:latin typeface="Work Sans"/>
              </a:rPr>
              <a:t> on your site. 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BC39A3-C95E-3497-E1ED-49370F04124C}"/>
              </a:ext>
            </a:extLst>
          </p:cNvPr>
          <p:cNvSpPr/>
          <p:nvPr/>
        </p:nvSpPr>
        <p:spPr>
          <a:xfrm>
            <a:off x="8362505" y="2247265"/>
            <a:ext cx="389860" cy="372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7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A84DD1-3423-FC9F-8CE9-8C04B0EB81F0}"/>
              </a:ext>
            </a:extLst>
          </p:cNvPr>
          <p:cNvSpPr txBox="1">
            <a:spLocks/>
          </p:cNvSpPr>
          <p:nvPr/>
        </p:nvSpPr>
        <p:spPr>
          <a:xfrm>
            <a:off x="560004" y="4808122"/>
            <a:ext cx="5535995" cy="845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i="1" dirty="0" smtClean="0"/>
              <a:t>Warm up: Select purple </a:t>
            </a:r>
            <a:r>
              <a:rPr lang="en-US" sz="1800" i="1" u="sng" dirty="0" smtClean="0"/>
              <a:t>and</a:t>
            </a:r>
            <a:r>
              <a:rPr lang="en-US" sz="1800" i="1" dirty="0" smtClean="0"/>
              <a:t> yellow flowers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9431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C764B-4FEE-0DA4-A4A7-BBC140A95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shot 2024-01-05 at 10.03.07.png">
            <a:extLst>
              <a:ext uri="{FF2B5EF4-FFF2-40B4-BE49-F238E27FC236}">
                <a16:creationId xmlns:a16="http://schemas.microsoft.com/office/drawing/2014/main" id="{3A37913B-1D8C-CB16-0F00-CEF9FECF69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15" t="68593" r="-215" b="193"/>
          <a:stretch/>
        </p:blipFill>
        <p:spPr>
          <a:xfrm>
            <a:off x="6636339" y="2247220"/>
            <a:ext cx="5063178" cy="176402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FC08D-7B34-A1F4-3C85-A4855570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36" y="497860"/>
            <a:ext cx="5544855" cy="824848"/>
          </a:xfrm>
        </p:spPr>
        <p:txBody>
          <a:bodyPr>
            <a:normAutofit/>
          </a:bodyPr>
          <a:lstStyle/>
          <a:p>
            <a:r>
              <a:rPr lang="en-US" dirty="0">
                <a:latin typeface="Work Sans"/>
              </a:rPr>
              <a:t>Size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681CC-C37A-4836-8B72-A07E882BF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05" y="1447942"/>
            <a:ext cx="5927880" cy="409975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If you are looking for plants that are tall (to provide shade, shelter or screening) or small (because of limited space), you can use the menus in this section. </a:t>
            </a: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8. </a:t>
            </a:r>
            <a:r>
              <a:rPr lang="en-US" b="1">
                <a:latin typeface="Work Sans"/>
              </a:rPr>
              <a:t>Height: </a:t>
            </a:r>
            <a:r>
              <a:rPr lang="en-US">
                <a:latin typeface="Work Sans"/>
              </a:rPr>
              <a:t>how tall the plant can grow </a:t>
            </a: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9.</a:t>
            </a:r>
            <a:r>
              <a:rPr lang="en-US" b="1">
                <a:latin typeface="Work Sans"/>
              </a:rPr>
              <a:t> Time to ultimate height: </a:t>
            </a:r>
            <a:r>
              <a:rPr lang="en-US">
                <a:latin typeface="Work Sans"/>
              </a:rPr>
              <a:t>how long it takes for the plant to reach its full size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Work Sans"/>
              </a:rPr>
              <a:t>10. </a:t>
            </a:r>
            <a:r>
              <a:rPr lang="en-US" b="1">
                <a:latin typeface="Work Sans"/>
              </a:rPr>
              <a:t>Spread: </a:t>
            </a:r>
            <a:r>
              <a:rPr lang="en-US">
                <a:latin typeface="Work Sans"/>
              </a:rPr>
              <a:t>how wide the plant can get 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C7A1FF-C620-F4BC-846C-626ABE32EE04}"/>
              </a:ext>
            </a:extLst>
          </p:cNvPr>
          <p:cNvSpPr/>
          <p:nvPr/>
        </p:nvSpPr>
        <p:spPr>
          <a:xfrm>
            <a:off x="7437219" y="2312579"/>
            <a:ext cx="389860" cy="372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581D38-FC58-C3CC-4F58-7DFF2E3349CC}"/>
              </a:ext>
            </a:extLst>
          </p:cNvPr>
          <p:cNvSpPr/>
          <p:nvPr/>
        </p:nvSpPr>
        <p:spPr>
          <a:xfrm>
            <a:off x="8776161" y="2116636"/>
            <a:ext cx="389860" cy="372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>
                <a:latin typeface="Work Sans"/>
                <a:ea typeface="Calibri"/>
                <a:cs typeface="Calibri"/>
              </a:rPr>
              <a:t>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0FD463-DB32-CF9D-3ECF-E2B899BD22E9}"/>
              </a:ext>
            </a:extLst>
          </p:cNvPr>
          <p:cNvSpPr/>
          <p:nvPr/>
        </p:nvSpPr>
        <p:spPr>
          <a:xfrm>
            <a:off x="10354589" y="2236379"/>
            <a:ext cx="444288" cy="4483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>
                <a:latin typeface="Work Sans"/>
                <a:ea typeface="Calibri"/>
                <a:cs typeface="Calibri"/>
              </a:rPr>
              <a:t>10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A84DD1-3423-FC9F-8CE9-8C04B0EB81F0}"/>
              </a:ext>
            </a:extLst>
          </p:cNvPr>
          <p:cNvSpPr txBox="1">
            <a:spLocks/>
          </p:cNvSpPr>
          <p:nvPr/>
        </p:nvSpPr>
        <p:spPr>
          <a:xfrm>
            <a:off x="560004" y="4808122"/>
            <a:ext cx="5535995" cy="845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i="1" dirty="0" smtClean="0"/>
              <a:t>Warm up: Try looking for plants that will grow 0.5-1 </a:t>
            </a:r>
            <a:r>
              <a:rPr lang="en-US" sz="1800" i="1" dirty="0" err="1" smtClean="0"/>
              <a:t>metre</a:t>
            </a:r>
            <a:r>
              <a:rPr lang="en-US" sz="1800" i="1" dirty="0" smtClean="0"/>
              <a:t> tall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13571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NP">
      <a:dk1>
        <a:srgbClr val="132F1D"/>
      </a:dk1>
      <a:lt1>
        <a:srgbClr val="F9F6F1"/>
      </a:lt1>
      <a:dk2>
        <a:srgbClr val="132F1D"/>
      </a:dk2>
      <a:lt2>
        <a:srgbClr val="F9F6F1"/>
      </a:lt2>
      <a:accent1>
        <a:srgbClr val="839930"/>
      </a:accent1>
      <a:accent2>
        <a:srgbClr val="E7AE3F"/>
      </a:accent2>
      <a:accent3>
        <a:srgbClr val="BD4C19"/>
      </a:accent3>
      <a:accent4>
        <a:srgbClr val="337696"/>
      </a:accent4>
      <a:accent5>
        <a:srgbClr val="335945"/>
      </a:accent5>
      <a:accent6>
        <a:srgbClr val="935528"/>
      </a:accent6>
      <a:hlink>
        <a:srgbClr val="335945"/>
      </a:hlink>
      <a:folHlink>
        <a:srgbClr val="8399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NP Powerpoint Template Compressed" id="{1D61C08E-587A-F14D-8F39-BFFED6C82232}" vid="{596ACDE7-D3F0-6148-AA25-5975C2DDE3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6AF3EBBFBC847AE94C9E6D4DBFE5E" ma:contentTypeVersion="18" ma:contentTypeDescription="Create a new document." ma:contentTypeScope="" ma:versionID="27e9880d5f2c8da31d1d4682dfc6482e">
  <xsd:schema xmlns:xsd="http://www.w3.org/2001/XMLSchema" xmlns:xs="http://www.w3.org/2001/XMLSchema" xmlns:p="http://schemas.microsoft.com/office/2006/metadata/properties" xmlns:ns2="063f3a3d-d20b-4fbf-aac0-c2acf0e88b5d" xmlns:ns3="2efb450c-4aca-4ff7-b96f-5f698deb2bbd" targetNamespace="http://schemas.microsoft.com/office/2006/metadata/properties" ma:root="true" ma:fieldsID="fef4b5b76789b998f4a83bc2e6032c77" ns2:_="" ns3:_="">
    <xsd:import namespace="063f3a3d-d20b-4fbf-aac0-c2acf0e88b5d"/>
    <xsd:import namespace="2efb450c-4aca-4ff7-b96f-5f698deb2b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ivestat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3a3d-d20b-4fbf-aac0-c2acf0e88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ivestatus" ma:index="16" nillable="true" ma:displayName="Live status" ma:description="Update on current location to let rest of the team know" ma:format="Dropdown" ma:internalName="Livestatus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8afb050-7ef6-49b1-8358-c3283b90a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b450c-4aca-4ff7-b96f-5f698deb2b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c7f3170-0cea-4e86-baf7-81030ff84662}" ma:internalName="TaxCatchAll" ma:showField="CatchAllData" ma:web="2efb450c-4aca-4ff7-b96f-5f698deb2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3f3a3d-d20b-4fbf-aac0-c2acf0e88b5d">
      <Terms xmlns="http://schemas.microsoft.com/office/infopath/2007/PartnerControls"/>
    </lcf76f155ced4ddcb4097134ff3c332f>
    <TaxCatchAll xmlns="2efb450c-4aca-4ff7-b96f-5f698deb2bbd" xsi:nil="true"/>
    <Livestatus xmlns="063f3a3d-d20b-4fbf-aac0-c2acf0e88b5d" xsi:nil="true"/>
  </documentManagement>
</p:properties>
</file>

<file path=customXml/itemProps1.xml><?xml version="1.0" encoding="utf-8"?>
<ds:datastoreItem xmlns:ds="http://schemas.openxmlformats.org/officeDocument/2006/customXml" ds:itemID="{5E97C9B1-895A-4AE1-B788-BD34E1918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f3a3d-d20b-4fbf-aac0-c2acf0e88b5d"/>
    <ds:schemaRef ds:uri="2efb450c-4aca-4ff7-b96f-5f698deb2b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7EA069-C68D-45FB-A3E1-576E6A5A9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F06C5B-866D-41A4-8E58-C08DAB4F2B63}">
  <ds:schemaRefs>
    <ds:schemaRef ds:uri="http://schemas.microsoft.com/office/2006/documentManagement/types"/>
    <ds:schemaRef ds:uri="http://schemas.openxmlformats.org/package/2006/metadata/core-properties"/>
    <ds:schemaRef ds:uri="063f3a3d-d20b-4fbf-aac0-c2acf0e88b5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2efb450c-4aca-4ff7-b96f-5f698deb2bb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NENP Powerpoint Template Compressed</Template>
  <TotalTime>12</TotalTime>
  <Words>713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Work Sans</vt:lpstr>
      <vt:lpstr>Office Theme</vt:lpstr>
      <vt:lpstr>How to use the RHS 'Find a plant' tool</vt:lpstr>
      <vt:lpstr>On a web browser, go to www.rhs.org.uk/plants </vt:lpstr>
      <vt:lpstr>2.  The ‘Find a plant’ page looks like this:</vt:lpstr>
      <vt:lpstr>Sunlight</vt:lpstr>
      <vt:lpstr>Soil </vt:lpstr>
      <vt:lpstr>Planting types</vt:lpstr>
      <vt:lpstr>Weather exposure</vt:lpstr>
      <vt:lpstr>Colour and season</vt:lpstr>
      <vt:lpstr>Size</vt:lpstr>
      <vt:lpstr>Plant characteristics</vt:lpstr>
      <vt:lpstr>Viewing your results</vt:lpstr>
      <vt:lpstr>Viewing your results</vt:lpstr>
      <vt:lpstr>PowerPoint Presentation</vt:lpstr>
    </vt:vector>
  </TitlesOfParts>
  <Company>Royal Horticultural Society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Temple</dc:creator>
  <cp:lastModifiedBy>Holly Temple</cp:lastModifiedBy>
  <cp:revision>11</cp:revision>
  <dcterms:created xsi:type="dcterms:W3CDTF">2024-01-05T11:17:07Z</dcterms:created>
  <dcterms:modified xsi:type="dcterms:W3CDTF">2024-04-04T14:03:03Z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0x0101000866AF3EBBFBC847AE94C9E6D4DBFE5E</vt:lpwstr>
  </property>
  <property fmtid="{D5CDD505-2E9C-101B-9397-08002B2CF9AE}" pid="3" name="MediaServiceImageTags">
    <vt:lpwstr/>
  </property>
</Properties>
</file>